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59" r:id="rId3"/>
    <p:sldId id="256" r:id="rId4"/>
    <p:sldId id="257" r:id="rId5"/>
    <p:sldId id="258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29CB85E-0538-4073-BD23-3A60F7BAD83D}" type="datetimeFigureOut">
              <a:rPr lang="en-US" smtClean="0"/>
              <a:pPr/>
              <a:t>10/14/2015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3546AB7-2C4B-4922-AE5E-8043EAE393E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7772400" cy="14700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6600" i="1" dirty="0" smtClean="0"/>
              <a:t>Cycas</a:t>
            </a:r>
            <a:br>
              <a:rPr lang="en-US" sz="6600" i="1" dirty="0" smtClean="0"/>
            </a:br>
            <a:endParaRPr lang="en-IN" sz="6600" i="1" dirty="0"/>
          </a:p>
        </p:txBody>
      </p:sp>
      <p:pic>
        <p:nvPicPr>
          <p:cNvPr id="4" name="Picture 3" descr="post-90-051357700 13014745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571612"/>
            <a:ext cx="7072361" cy="4786346"/>
          </a:xfrm>
          <a:prstGeom prst="rect">
            <a:avLst/>
          </a:prstGeom>
        </p:spPr>
      </p:pic>
    </p:spTree>
  </p:cSld>
  <p:clrMapOvr>
    <a:masterClrMapping/>
  </p:clrMapOvr>
  <p:transition advTm="3281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7772400" cy="1470025"/>
          </a:xfrm>
        </p:spPr>
        <p:txBody>
          <a:bodyPr/>
          <a:lstStyle/>
          <a:p>
            <a:r>
              <a:rPr lang="en-IN" b="1" dirty="0" smtClean="0">
                <a:solidFill>
                  <a:schemeClr val="tx1"/>
                </a:solidFill>
              </a:rPr>
              <a:t>Occurrence:</a:t>
            </a:r>
            <a:r>
              <a:rPr lang="en-IN" dirty="0" smtClean="0">
                <a:solidFill>
                  <a:schemeClr val="tx1"/>
                </a:solidFill>
              </a:rPr>
              <a:t/>
            </a:r>
            <a:br>
              <a:rPr lang="en-IN" dirty="0" smtClean="0">
                <a:solidFill>
                  <a:schemeClr val="tx1"/>
                </a:solidFill>
              </a:rPr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28736"/>
            <a:ext cx="9144000" cy="5143536"/>
          </a:xfrm>
        </p:spPr>
        <p:txBody>
          <a:bodyPr>
            <a:normAutofit lnSpcReduction="10000"/>
          </a:bodyPr>
          <a:lstStyle/>
          <a:p>
            <a:pPr fontAlgn="base"/>
            <a:endParaRPr lang="en-IN" sz="4200" dirty="0">
              <a:solidFill>
                <a:schemeClr val="tx1"/>
              </a:solidFill>
            </a:endParaRPr>
          </a:p>
          <a:p>
            <a:pPr fontAlgn="base"/>
            <a:r>
              <a:rPr lang="en-IN" dirty="0"/>
              <a:t>Sixteen species of Cycas are found in the tropical and subtropical parts of the earth. The name Cycas has been derived from a Greek word </a:t>
            </a:r>
            <a:r>
              <a:rPr lang="en-IN" dirty="0" err="1"/>
              <a:t>Kykas</a:t>
            </a:r>
            <a:r>
              <a:rPr lang="en-IN" dirty="0"/>
              <a:t> = </a:t>
            </a:r>
            <a:r>
              <a:rPr lang="en-IN" dirty="0" err="1"/>
              <a:t>Cocopalm</a:t>
            </a:r>
            <a:r>
              <a:rPr lang="en-IN" dirty="0"/>
              <a:t>. It is an evergreen plant. In India Cycas is represented by six species— C. </a:t>
            </a:r>
            <a:r>
              <a:rPr lang="en-IN" dirty="0" err="1"/>
              <a:t>revoluta</a:t>
            </a:r>
            <a:r>
              <a:rPr lang="en-IN" dirty="0"/>
              <a:t>, C. </a:t>
            </a:r>
            <a:r>
              <a:rPr lang="en-IN" dirty="0" err="1"/>
              <a:t>pectinata</a:t>
            </a:r>
            <a:r>
              <a:rPr lang="en-IN" dirty="0"/>
              <a:t>, C. </a:t>
            </a:r>
            <a:r>
              <a:rPr lang="en-IN" dirty="0" err="1"/>
              <a:t>siamensis</a:t>
            </a:r>
            <a:r>
              <a:rPr lang="en-IN" dirty="0"/>
              <a:t>, C. </a:t>
            </a:r>
            <a:r>
              <a:rPr lang="en-IN" dirty="0" err="1"/>
              <a:t>beddomei</a:t>
            </a:r>
            <a:r>
              <a:rPr lang="en-IN" dirty="0"/>
              <a:t>, C. </a:t>
            </a:r>
            <a:r>
              <a:rPr lang="en-IN" dirty="0" err="1"/>
              <a:t>rumphiand</a:t>
            </a:r>
            <a:r>
              <a:rPr lang="en-IN" dirty="0"/>
              <a:t> C. </a:t>
            </a:r>
            <a:r>
              <a:rPr lang="en-IN" dirty="0" err="1"/>
              <a:t>circinalis</a:t>
            </a:r>
            <a:r>
              <a:rPr lang="en-IN" dirty="0"/>
              <a:t>.</a:t>
            </a:r>
          </a:p>
          <a:p>
            <a:r>
              <a:rPr lang="en-IN" dirty="0"/>
              <a:t>Cycas </a:t>
            </a:r>
            <a:r>
              <a:rPr lang="en-IN" dirty="0" err="1"/>
              <a:t>revoluta</a:t>
            </a:r>
            <a:r>
              <a:rPr lang="en-IN" dirty="0"/>
              <a:t> is the most commonly cultivated species of Indian gardens. It also occurs in China, Africa, Nepal, Sri Lanka and Japan. Its natural habitat is in open, sunny, well-drained situations. It is a palm-like tree with size varies from 1-2 meters. As it yields ‘sago’, from the mucilage in its main trunk. It is popularly called ‘sago palm’. Leaflets are 6-8 mm broad with revolute margins.</a:t>
            </a:r>
          </a:p>
        </p:txBody>
      </p:sp>
    </p:spTree>
  </p:cSld>
  <p:clrMapOvr>
    <a:masterClrMapping/>
  </p:clrMapOvr>
  <p:transition advTm="9719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8215370" cy="185738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rgbClr val="00B050"/>
                </a:solidFill>
              </a:rPr>
              <a:t>CLASSIFICATION 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2428868"/>
            <a:ext cx="7786742" cy="407196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KINDOM</a:t>
            </a:r>
            <a:r>
              <a:rPr lang="en-US" dirty="0" smtClean="0"/>
              <a:t>- </a:t>
            </a:r>
            <a:r>
              <a:rPr lang="en-US" i="1" dirty="0" smtClean="0">
                <a:solidFill>
                  <a:srgbClr val="FF0000"/>
                </a:solidFill>
              </a:rPr>
              <a:t>Plantea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DIVISION</a:t>
            </a:r>
            <a:r>
              <a:rPr lang="en-US" dirty="0" smtClean="0"/>
              <a:t>- </a:t>
            </a:r>
            <a:r>
              <a:rPr lang="en-US" i="1" dirty="0" smtClean="0">
                <a:solidFill>
                  <a:srgbClr val="FF0000"/>
                </a:solidFill>
              </a:rPr>
              <a:t>Cycadophta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CLASS- </a:t>
            </a:r>
            <a:r>
              <a:rPr lang="en-US" i="1" dirty="0" smtClean="0">
                <a:solidFill>
                  <a:srgbClr val="FF0000"/>
                </a:solidFill>
              </a:rPr>
              <a:t>Cycadopsida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ORDER-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Cycadales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FAMILY</a:t>
            </a:r>
            <a:r>
              <a:rPr lang="en-US" dirty="0" smtClean="0"/>
              <a:t>- </a:t>
            </a:r>
            <a:r>
              <a:rPr lang="en-US" i="1" dirty="0" smtClean="0">
                <a:solidFill>
                  <a:srgbClr val="FF0000"/>
                </a:solidFill>
              </a:rPr>
              <a:t>Cycadaceae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GENUS</a:t>
            </a:r>
            <a:r>
              <a:rPr lang="en-US" dirty="0" smtClean="0"/>
              <a:t>- </a:t>
            </a:r>
            <a:r>
              <a:rPr lang="en-US" i="1" dirty="0" smtClean="0">
                <a:solidFill>
                  <a:srgbClr val="FF0000"/>
                </a:solidFill>
              </a:rPr>
              <a:t>Cycas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ransition advTm="9547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772400" cy="147002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PLANT BODY</a:t>
            </a:r>
            <a:endParaRPr lang="en-IN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2071678"/>
            <a:ext cx="8215370" cy="4500594"/>
          </a:xfrm>
        </p:spPr>
        <p:txBody>
          <a:bodyPr>
            <a:normAutofit/>
          </a:bodyPr>
          <a:lstStyle/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en-US" dirty="0" smtClean="0"/>
              <a:t>The Cycas plants are evergreen, slow-growing small trees resemble angiospermous  palms in external appearance.</a:t>
            </a:r>
          </a:p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en-US" dirty="0" smtClean="0"/>
              <a:t>The average height of the plant is 3-5m but some some species attain 13-20m also.</a:t>
            </a:r>
          </a:p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en-US" dirty="0" smtClean="0"/>
              <a:t>They are xerophytes and  are long lived plant.</a:t>
            </a:r>
          </a:p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en-US" dirty="0" smtClean="0"/>
              <a:t>Each plant consists of a thick unbranched columnar stem which bears a crown of large pinnately compound leaves. Such habit is called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ARBORESCENT. </a:t>
            </a:r>
            <a:endParaRPr lang="en-I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advTm="12422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14700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Morphology of ROOT of Cycas</a:t>
            </a:r>
            <a:endParaRPr lang="en-IN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000240"/>
            <a:ext cx="5929322" cy="4857760"/>
          </a:xfrm>
        </p:spPr>
        <p:txBody>
          <a:bodyPr>
            <a:normAutofit/>
          </a:bodyPr>
          <a:lstStyle/>
          <a:p>
            <a:pPr fontAlgn="base">
              <a:buClr>
                <a:srgbClr val="002060"/>
              </a:buClr>
              <a:buFont typeface="Wingdings" pitchFamily="2" charset="2"/>
              <a:buChar char="Ø"/>
            </a:pPr>
            <a:r>
              <a:rPr lang="en-IN" dirty="0"/>
              <a:t>Roots are of two types, i.e., normal tap root and coralloid </a:t>
            </a:r>
            <a:r>
              <a:rPr lang="en-IN" dirty="0" smtClean="0"/>
              <a:t>root.</a:t>
            </a:r>
            <a:endParaRPr lang="en-IN" dirty="0"/>
          </a:p>
          <a:p>
            <a:pPr fontAlgn="base">
              <a:buClr>
                <a:srgbClr val="002060"/>
              </a:buClr>
              <a:buFont typeface="Wingdings" pitchFamily="2" charset="2"/>
              <a:buChar char="Ø"/>
            </a:pPr>
            <a:r>
              <a:rPr lang="en-IN" dirty="0" smtClean="0"/>
              <a:t>Tap </a:t>
            </a:r>
            <a:r>
              <a:rPr lang="en-IN" dirty="0"/>
              <a:t>root is positively geotropism, non-green, without root hair. It helps in anchorage and absorbs water and minerals. </a:t>
            </a:r>
          </a:p>
          <a:p>
            <a:pPr fontAlgn="base">
              <a:buClr>
                <a:srgbClr val="002060"/>
              </a:buClr>
              <a:buFont typeface="Wingdings" pitchFamily="2" charset="2"/>
              <a:buChar char="Ø"/>
            </a:pPr>
            <a:r>
              <a:rPr lang="en-IN" dirty="0" smtClean="0"/>
              <a:t>Coralloid </a:t>
            </a:r>
            <a:r>
              <a:rPr lang="en-IN" dirty="0"/>
              <a:t>roots are lateral branches of tap root. It grows first horizontally (diageotropic) then, repeatedly divide dichotomously, come out of the soil surface </a:t>
            </a:r>
            <a:r>
              <a:rPr lang="en-IN" dirty="0" smtClean="0"/>
              <a:t>in </a:t>
            </a:r>
            <a:r>
              <a:rPr lang="en-IN" dirty="0"/>
              <a:t>the form of coral like mass.</a:t>
            </a:r>
          </a:p>
        </p:txBody>
      </p:sp>
      <p:pic>
        <p:nvPicPr>
          <p:cNvPr id="4" name="Picture 3" descr="corraloid_roo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2214554"/>
            <a:ext cx="2933697" cy="36433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advTm="11796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7772400" cy="1470025"/>
          </a:xfrm>
        </p:spPr>
        <p:txBody>
          <a:bodyPr/>
          <a:lstStyle/>
          <a:p>
            <a:r>
              <a:rPr lang="en-US" dirty="0" smtClean="0"/>
              <a:t>Morphology of stem of </a:t>
            </a:r>
            <a:r>
              <a:rPr lang="en-US" dirty="0" err="1" smtClean="0"/>
              <a:t>cycas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785926"/>
            <a:ext cx="4714908" cy="4714908"/>
          </a:xfrm>
        </p:spPr>
        <p:txBody>
          <a:bodyPr>
            <a:normAutofit/>
          </a:bodyPr>
          <a:lstStyle/>
          <a:p>
            <a:r>
              <a:rPr lang="en-IN" dirty="0"/>
              <a:t>The stem is erect, columnar, woody and un-branched. It is covered with alternate whorls of leaf bases of foliage leaves and scale leaves. The stem apex bears a crown of leaves and sex organs at maturity.</a:t>
            </a:r>
          </a:p>
        </p:txBody>
      </p:sp>
      <p:pic>
        <p:nvPicPr>
          <p:cNvPr id="4" name="Picture 3" descr="ste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1571612"/>
            <a:ext cx="3786214" cy="4572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11094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Morphology of leaves of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cycas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n-IN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57364"/>
            <a:ext cx="8929718" cy="50006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fontAlgn="base"/>
            <a:r>
              <a:rPr lang="en-IN" dirty="0">
                <a:solidFill>
                  <a:srgbClr val="00B050"/>
                </a:solidFill>
              </a:rPr>
              <a:t>Leaves are dimorphic i.e. 2 types, assimilatory or foliage leaves and scaly leaves or cataphylls. Both the leaf types are born at the stem apex in alternate spirals. Foliage leaves are large (1 -3 m), green, pinnately compound. Petiole has 2 rows of spines. Rachis bears 80-100 pairs of </a:t>
            </a:r>
            <a:r>
              <a:rPr lang="en-IN" dirty="0" err="1">
                <a:solidFill>
                  <a:srgbClr val="00B050"/>
                </a:solidFill>
              </a:rPr>
              <a:t>pinnae</a:t>
            </a:r>
            <a:r>
              <a:rPr lang="en-IN" dirty="0">
                <a:solidFill>
                  <a:srgbClr val="00B050"/>
                </a:solidFill>
              </a:rPr>
              <a:t> or leaflets.</a:t>
            </a:r>
          </a:p>
          <a:p>
            <a:pPr fontAlgn="base"/>
            <a:r>
              <a:rPr lang="en-IN" dirty="0">
                <a:solidFill>
                  <a:srgbClr val="00B050"/>
                </a:solidFill>
              </a:rPr>
              <a:t>Leaflets are sessile, elongated, tough, and </a:t>
            </a:r>
            <a:r>
              <a:rPr lang="en-IN" dirty="0" err="1">
                <a:solidFill>
                  <a:srgbClr val="00B050"/>
                </a:solidFill>
              </a:rPr>
              <a:t>lanceolate</a:t>
            </a:r>
            <a:r>
              <a:rPr lang="en-IN" dirty="0">
                <a:solidFill>
                  <a:srgbClr val="00B050"/>
                </a:solidFill>
              </a:rPr>
              <a:t> in shape with a spiny apex, revolute or smooth margins. Young leaves have </a:t>
            </a:r>
            <a:r>
              <a:rPr lang="en-IN" dirty="0" err="1">
                <a:solidFill>
                  <a:srgbClr val="00B050"/>
                </a:solidFill>
              </a:rPr>
              <a:t>circinate</a:t>
            </a:r>
            <a:r>
              <a:rPr lang="en-IN" dirty="0">
                <a:solidFill>
                  <a:srgbClr val="00B050"/>
                </a:solidFill>
              </a:rPr>
              <a:t> </a:t>
            </a:r>
            <a:r>
              <a:rPr lang="en-IN" dirty="0" err="1">
                <a:solidFill>
                  <a:srgbClr val="00B050"/>
                </a:solidFill>
              </a:rPr>
              <a:t>vernation</a:t>
            </a:r>
            <a:r>
              <a:rPr lang="en-IN" dirty="0">
                <a:solidFill>
                  <a:srgbClr val="00B050"/>
                </a:solidFill>
              </a:rPr>
              <a:t> like those of ferns and always covered with brown hairs called </a:t>
            </a:r>
            <a:r>
              <a:rPr lang="en-IN" dirty="0" err="1">
                <a:solidFill>
                  <a:srgbClr val="00B050"/>
                </a:solidFill>
              </a:rPr>
              <a:t>ramenta</a:t>
            </a:r>
            <a:r>
              <a:rPr lang="en-IN" dirty="0">
                <a:solidFill>
                  <a:srgbClr val="00B050"/>
                </a:solidFill>
              </a:rPr>
              <a:t> (Fig. 9.3). Scale leaves are small, dry, brown, triangular leaves covered with </a:t>
            </a:r>
            <a:r>
              <a:rPr lang="en-IN" dirty="0" err="1">
                <a:solidFill>
                  <a:srgbClr val="00B050"/>
                </a:solidFill>
              </a:rPr>
              <a:t>ramenta</a:t>
            </a:r>
            <a:r>
              <a:rPr lang="en-IN" dirty="0">
                <a:solidFill>
                  <a:srgbClr val="00B050"/>
                </a:solidFill>
              </a:rPr>
              <a:t>. They are non- photosynthetic and protect the stem apex</a:t>
            </a:r>
          </a:p>
          <a:p>
            <a:endParaRPr lang="en-IN" dirty="0"/>
          </a:p>
        </p:txBody>
      </p:sp>
    </p:spTree>
  </p:cSld>
  <p:clrMapOvr>
    <a:masterClrMapping/>
  </p:clrMapOvr>
  <p:transition advTm="11969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5715040" cy="1285884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Anatomy-Root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8929718" cy="5214950"/>
          </a:xfrm>
        </p:spPr>
        <p:txBody>
          <a:bodyPr>
            <a:normAutofit fontScale="77500" lnSpcReduction="20000"/>
          </a:bodyPr>
          <a:lstStyle/>
          <a:p>
            <a:pPr marL="514350" indent="-514350"/>
            <a:endParaRPr lang="en-US" dirty="0" smtClean="0"/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Young root shows typical structure like that of dicotyledonous root.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Outermost layer, </a:t>
            </a:r>
            <a:r>
              <a:rPr lang="en-US" sz="3800" b="1" dirty="0" err="1" smtClean="0">
                <a:solidFill>
                  <a:schemeClr val="tx1"/>
                </a:solidFill>
              </a:rPr>
              <a:t>epiblema</a:t>
            </a:r>
            <a:r>
              <a:rPr lang="en-US" sz="3800" b="1" dirty="0" smtClean="0">
                <a:solidFill>
                  <a:schemeClr val="tx1"/>
                </a:solidFill>
              </a:rPr>
              <a:t>, </a:t>
            </a:r>
            <a:r>
              <a:rPr lang="en-US" sz="3800" b="1" dirty="0" err="1" smtClean="0">
                <a:solidFill>
                  <a:schemeClr val="tx1"/>
                </a:solidFill>
              </a:rPr>
              <a:t>enclosesthe</a:t>
            </a:r>
            <a:r>
              <a:rPr lang="en-US" sz="3800" b="1" dirty="0" smtClean="0">
                <a:solidFill>
                  <a:schemeClr val="tx1"/>
                </a:solidFill>
              </a:rPr>
              <a:t> </a:t>
            </a:r>
            <a:r>
              <a:rPr lang="en-US" sz="3800" b="1" dirty="0" err="1" smtClean="0">
                <a:solidFill>
                  <a:schemeClr val="tx1"/>
                </a:solidFill>
              </a:rPr>
              <a:t>parenchymatous</a:t>
            </a:r>
            <a:r>
              <a:rPr lang="en-US" sz="3800" b="1" dirty="0" smtClean="0">
                <a:solidFill>
                  <a:schemeClr val="tx1"/>
                </a:solidFill>
              </a:rPr>
              <a:t> cortex </a:t>
            </a:r>
            <a:r>
              <a:rPr lang="en-US" sz="3800" b="1" dirty="0" err="1" smtClean="0">
                <a:solidFill>
                  <a:schemeClr val="tx1"/>
                </a:solidFill>
              </a:rPr>
              <a:t>interspersedwith</a:t>
            </a:r>
            <a:r>
              <a:rPr lang="en-US" sz="3800" b="1" dirty="0" smtClean="0">
                <a:solidFill>
                  <a:schemeClr val="tx1"/>
                </a:solidFill>
              </a:rPr>
              <a:t> tannin cells and mucilage canal.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Endodermis with </a:t>
            </a:r>
            <a:r>
              <a:rPr lang="en-US" sz="3800" b="1" dirty="0" err="1" smtClean="0">
                <a:solidFill>
                  <a:schemeClr val="tx1"/>
                </a:solidFill>
              </a:rPr>
              <a:t>casparian</a:t>
            </a:r>
            <a:r>
              <a:rPr lang="en-US" sz="3800" b="1" dirty="0" smtClean="0">
                <a:solidFill>
                  <a:schemeClr val="tx1"/>
                </a:solidFill>
              </a:rPr>
              <a:t> thickenings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err="1" smtClean="0">
                <a:solidFill>
                  <a:schemeClr val="tx1"/>
                </a:solidFill>
              </a:rPr>
              <a:t>Pericycle</a:t>
            </a:r>
            <a:r>
              <a:rPr lang="en-US" sz="3800" b="1" dirty="0" smtClean="0">
                <a:solidFill>
                  <a:schemeClr val="tx1"/>
                </a:solidFill>
              </a:rPr>
              <a:t> is </a:t>
            </a:r>
            <a:r>
              <a:rPr lang="en-US" sz="3800" b="1" dirty="0" err="1" smtClean="0">
                <a:solidFill>
                  <a:schemeClr val="tx1"/>
                </a:solidFill>
              </a:rPr>
              <a:t>multilayred</a:t>
            </a:r>
            <a:r>
              <a:rPr lang="en-US" sz="3800" b="1" dirty="0" smtClean="0">
                <a:solidFill>
                  <a:schemeClr val="tx1"/>
                </a:solidFill>
              </a:rPr>
              <a:t> with thin cells having </a:t>
            </a:r>
            <a:r>
              <a:rPr lang="en-US" sz="3800" b="1" dirty="0" err="1" smtClean="0">
                <a:solidFill>
                  <a:schemeClr val="tx1"/>
                </a:solidFill>
              </a:rPr>
              <a:t>strach</a:t>
            </a:r>
            <a:r>
              <a:rPr lang="en-US" sz="3800" b="1" dirty="0" smtClean="0">
                <a:solidFill>
                  <a:schemeClr val="tx1"/>
                </a:solidFill>
              </a:rPr>
              <a:t> grains. 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Vascular tissue within is typically radial.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Roots usually </a:t>
            </a:r>
            <a:r>
              <a:rPr lang="en-US" sz="3800" b="1" dirty="0" err="1" smtClean="0">
                <a:solidFill>
                  <a:schemeClr val="tx1"/>
                </a:solidFill>
              </a:rPr>
              <a:t>diarch</a:t>
            </a:r>
            <a:r>
              <a:rPr lang="en-US" sz="3800" b="1" dirty="0" smtClean="0">
                <a:solidFill>
                  <a:schemeClr val="tx1"/>
                </a:solidFill>
              </a:rPr>
              <a:t> to </a:t>
            </a:r>
            <a:r>
              <a:rPr lang="en-US" sz="3800" b="1" dirty="0" err="1" smtClean="0">
                <a:solidFill>
                  <a:schemeClr val="tx1"/>
                </a:solidFill>
              </a:rPr>
              <a:t>tetraarch</a:t>
            </a:r>
            <a:r>
              <a:rPr lang="en-US" sz="3800" b="1" dirty="0" smtClean="0">
                <a:solidFill>
                  <a:schemeClr val="tx1"/>
                </a:solidFill>
              </a:rPr>
              <a:t>.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Vessels absent in vascular tissue.</a:t>
            </a:r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</a:rPr>
              <a:t>Pith reduced or absent</a:t>
            </a:r>
            <a:r>
              <a:rPr lang="en-US" dirty="0" smtClean="0"/>
              <a:t>.</a:t>
            </a:r>
          </a:p>
          <a:p>
            <a:pPr marL="514350" indent="-514350">
              <a:buClr>
                <a:schemeClr val="accent1"/>
              </a:buClr>
            </a:pPr>
            <a:endParaRPr lang="en-US" dirty="0" smtClean="0"/>
          </a:p>
          <a:p>
            <a:pPr marL="514350" indent="-514350">
              <a:buClr>
                <a:schemeClr val="accent1"/>
              </a:buClr>
              <a:buFont typeface="Arial" pitchFamily="34" charset="0"/>
              <a:buChar char="•"/>
            </a:pPr>
            <a:endParaRPr lang="en-US" dirty="0" smtClean="0"/>
          </a:p>
          <a:p>
            <a:pPr marL="514350" indent="-514350"/>
            <a:endParaRPr lang="en-IN" dirty="0" smtClean="0"/>
          </a:p>
        </p:txBody>
      </p:sp>
    </p:spTree>
  </p:cSld>
  <p:clrMapOvr>
    <a:masterClrMapping/>
  </p:clrMapOvr>
  <p:transition advTm="12265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6286512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Anatomy-Root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28802"/>
            <a:ext cx="8929718" cy="492919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Older roots shows secondary growth.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Cambial ring is initiated between xylem and phloem and completed by differentiation in inner layer of </a:t>
            </a:r>
            <a:r>
              <a:rPr lang="en-US" sz="3600" b="1" dirty="0" err="1" smtClean="0">
                <a:solidFill>
                  <a:schemeClr val="tx1"/>
                </a:solidFill>
              </a:rPr>
              <a:t>pericycle</a:t>
            </a:r>
            <a:r>
              <a:rPr lang="en-US" sz="3600" b="1" dirty="0" smtClean="0">
                <a:solidFill>
                  <a:schemeClr val="tx1"/>
                </a:solidFill>
              </a:rPr>
              <a:t> adjacent to </a:t>
            </a:r>
            <a:r>
              <a:rPr lang="en-US" sz="3600" b="1" dirty="0" err="1" smtClean="0">
                <a:solidFill>
                  <a:schemeClr val="tx1"/>
                </a:solidFill>
              </a:rPr>
              <a:t>protoxylem</a:t>
            </a:r>
            <a:r>
              <a:rPr lang="en-US" sz="3600" b="1" dirty="0" smtClean="0">
                <a:solidFill>
                  <a:schemeClr val="tx1"/>
                </a:solidFill>
              </a:rPr>
              <a:t> elements.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These cambial cells are </a:t>
            </a:r>
            <a:r>
              <a:rPr lang="en-US" sz="3600" b="1" dirty="0" err="1" smtClean="0">
                <a:solidFill>
                  <a:schemeClr val="tx1"/>
                </a:solidFill>
              </a:rPr>
              <a:t>meristematic</a:t>
            </a:r>
            <a:r>
              <a:rPr lang="en-US" sz="3600" b="1" dirty="0" smtClean="0">
                <a:solidFill>
                  <a:schemeClr val="tx1"/>
                </a:solidFill>
              </a:rPr>
              <a:t> and add secondary xylem on the inside and secondary phloem  towards cortex.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Lenticels are developed in old roots. 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endParaRPr lang="en-US" dirty="0" smtClean="0"/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endParaRPr lang="en-IN" dirty="0"/>
          </a:p>
        </p:txBody>
      </p:sp>
    </p:spTree>
  </p:cSld>
  <p:clrMapOvr>
    <a:masterClrMapping/>
  </p:clrMapOvr>
  <p:transition advTm="10188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tomy-root1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8234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tomy-stem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1375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m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7922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tomy-rachis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</p:cSld>
  <p:clrMapOvr>
    <a:masterClrMapping/>
  </p:clrMapOvr>
  <p:transition advTm="8281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tomy-leaflet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2172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production-vegetative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7984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1157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production-sexual1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78"/>
            <a:ext cx="9215437" cy="6911578"/>
          </a:xfrm>
          <a:prstGeom prst="rect">
            <a:avLst/>
          </a:prstGeom>
        </p:spPr>
      </p:pic>
    </p:spTree>
  </p:cSld>
  <p:clrMapOvr>
    <a:masterClrMapping/>
  </p:clrMapOvr>
  <p:transition advTm="11171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production-sexual2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7022569"/>
          </a:xfrm>
          <a:prstGeom prst="rect">
            <a:avLst/>
          </a:prstGeom>
        </p:spPr>
      </p:pic>
    </p:spTree>
  </p:cSld>
  <p:clrMapOvr>
    <a:masterClrMapping/>
  </p:clrMapOvr>
  <p:transition advTm="10141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male-reproductive-structures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1984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ule-structure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2422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gasporangium-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0078">
    <p:blind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llin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2016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llination-development-of-male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8953531" cy="6858000"/>
          </a:xfrm>
          <a:prstGeom prst="rect">
            <a:avLst/>
          </a:prstGeom>
        </p:spPr>
      </p:pic>
    </p:spTree>
  </p:cSld>
  <p:clrMapOvr>
    <a:masterClrMapping/>
  </p:clrMapOvr>
  <p:transition advTm="12234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oung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6922">
    <p:comb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6-n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11046">
    <p:wheel spokes="2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xx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0"/>
            <a:ext cx="8143900" cy="6858000"/>
          </a:xfrm>
          <a:prstGeom prst="rect">
            <a:avLst/>
          </a:prstGeom>
        </p:spPr>
      </p:pic>
    </p:spTree>
  </p:cSld>
  <p:clrMapOvr>
    <a:masterClrMapping/>
  </p:clrMapOvr>
  <p:transition advTm="4047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141</TotalTime>
  <Words>614</Words>
  <Application>Microsoft Office PowerPoint</Application>
  <PresentationFormat>On-screen Show (4:3)</PresentationFormat>
  <Paragraphs>44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Cycas </vt:lpstr>
      <vt:lpstr>Occurrence: </vt:lpstr>
      <vt:lpstr>CLASSIFICATION </vt:lpstr>
      <vt:lpstr>THE PLANT BODY</vt:lpstr>
      <vt:lpstr>Morphology of ROOT of Cycas</vt:lpstr>
      <vt:lpstr>Morphology of stem of cycas</vt:lpstr>
      <vt:lpstr>Morphology of leaves of cycas </vt:lpstr>
      <vt:lpstr>Anatomy-Root</vt:lpstr>
      <vt:lpstr>Anatomy-Root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</dc:title>
  <dc:creator>Rakesh</dc:creator>
  <cp:lastModifiedBy>Rakesh</cp:lastModifiedBy>
  <cp:revision>17</cp:revision>
  <dcterms:created xsi:type="dcterms:W3CDTF">2015-10-12T11:03:55Z</dcterms:created>
  <dcterms:modified xsi:type="dcterms:W3CDTF">2015-10-14T13:33:45Z</dcterms:modified>
</cp:coreProperties>
</file>